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0" r:id="rId1"/>
  </p:sldMasterIdLst>
  <p:sldIdLst>
    <p:sldId id="256" r:id="rId2"/>
    <p:sldId id="257" r:id="rId3"/>
    <p:sldId id="258" r:id="rId4"/>
    <p:sldId id="259" r:id="rId5"/>
    <p:sldId id="260" r:id="rId6"/>
    <p:sldId id="266" r:id="rId7"/>
    <p:sldId id="265" r:id="rId8"/>
    <p:sldId id="261" r:id="rId9"/>
    <p:sldId id="262" r:id="rId10"/>
    <p:sldId id="264" r:id="rId11"/>
    <p:sldId id="267" r:id="rId12"/>
    <p:sldId id="272" r:id="rId13"/>
    <p:sldId id="269" r:id="rId14"/>
    <p:sldId id="274" r:id="rId15"/>
    <p:sldId id="270" r:id="rId16"/>
    <p:sldId id="273" r:id="rId17"/>
    <p:sldId id="271" r:id="rId1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0" d="100"/>
          <a:sy n="100" d="100"/>
        </p:scale>
        <p:origin x="96"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4B7A0-598C-8DBA-036E-55765FB556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3C73944-A5A3-200A-17EF-D073763BD6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E286688-FB0A-A937-435C-30AB0B2DDA31}"/>
              </a:ext>
            </a:extLst>
          </p:cNvPr>
          <p:cNvSpPr>
            <a:spLocks noGrp="1"/>
          </p:cNvSpPr>
          <p:nvPr>
            <p:ph type="dt" sz="half" idx="10"/>
          </p:nvPr>
        </p:nvSpPr>
        <p:spPr/>
        <p:txBody>
          <a:bodyPr/>
          <a:lstStyle/>
          <a:p>
            <a:fld id="{67F45AC6-C491-4585-A584-9CE2AF7D5500}" type="datetime1">
              <a:rPr lang="en-US" smtClean="0"/>
              <a:t>10/7/2026</a:t>
            </a:fld>
            <a:endParaRPr lang="en-US"/>
          </a:p>
        </p:txBody>
      </p:sp>
      <p:sp>
        <p:nvSpPr>
          <p:cNvPr id="5" name="Footer Placeholder 4">
            <a:extLst>
              <a:ext uri="{FF2B5EF4-FFF2-40B4-BE49-F238E27FC236}">
                <a16:creationId xmlns:a16="http://schemas.microsoft.com/office/drawing/2014/main" id="{11DA71E8-6EBA-FFC5-725A-6AD51AD8F9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157155-1D02-EB74-DBF3-CC22A3F7422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8171285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68D74-24BE-C69D-C403-0CE6140622F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0E0076C-245C-7FE8-2DAB-6D12068900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6B88D1-38EE-F6B3-47D4-4DA71CE09CE4}"/>
              </a:ext>
            </a:extLst>
          </p:cNvPr>
          <p:cNvSpPr>
            <a:spLocks noGrp="1"/>
          </p:cNvSpPr>
          <p:nvPr>
            <p:ph type="dt" sz="half" idx="10"/>
          </p:nvPr>
        </p:nvSpPr>
        <p:spPr/>
        <p:txBody>
          <a:bodyPr/>
          <a:lstStyle/>
          <a:p>
            <a:fld id="{67F45AC6-C491-4585-A584-9CE2AF7D5500}" type="datetime1">
              <a:rPr lang="en-US" smtClean="0"/>
              <a:t>10/7/2026</a:t>
            </a:fld>
            <a:endParaRPr lang="en-US"/>
          </a:p>
        </p:txBody>
      </p:sp>
      <p:sp>
        <p:nvSpPr>
          <p:cNvPr id="5" name="Footer Placeholder 4">
            <a:extLst>
              <a:ext uri="{FF2B5EF4-FFF2-40B4-BE49-F238E27FC236}">
                <a16:creationId xmlns:a16="http://schemas.microsoft.com/office/drawing/2014/main" id="{CB25F21A-90C5-2E27-CC55-079CA2DF52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FC48D2-6913-4458-1322-DD261BB2992A}"/>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0262542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5C2BA-2E99-B162-7CAB-9BD6E91BD8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C0265A9-DB0E-7365-31F4-942FFECEB1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3383D5-92C4-52ED-0DCA-29143483FDFE}"/>
              </a:ext>
            </a:extLst>
          </p:cNvPr>
          <p:cNvSpPr>
            <a:spLocks noGrp="1"/>
          </p:cNvSpPr>
          <p:nvPr>
            <p:ph type="dt" sz="half" idx="10"/>
          </p:nvPr>
        </p:nvSpPr>
        <p:spPr/>
        <p:txBody>
          <a:bodyPr/>
          <a:lstStyle/>
          <a:p>
            <a:fld id="{67F45AC6-C491-4585-A584-9CE2AF7D5500}" type="datetime1">
              <a:rPr lang="en-US" smtClean="0"/>
              <a:t>10/7/2026</a:t>
            </a:fld>
            <a:endParaRPr lang="en-US"/>
          </a:p>
        </p:txBody>
      </p:sp>
      <p:sp>
        <p:nvSpPr>
          <p:cNvPr id="5" name="Footer Placeholder 4">
            <a:extLst>
              <a:ext uri="{FF2B5EF4-FFF2-40B4-BE49-F238E27FC236}">
                <a16:creationId xmlns:a16="http://schemas.microsoft.com/office/drawing/2014/main" id="{07DFA55D-482E-0401-9D2C-F1B7E61B3DC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2DA42C3-7D3B-F326-76C6-8691374BDB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1127316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49285-2EC8-AA79-6D9B-99AA7863C8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D9378E-7141-F108-D36E-4109F2302F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75907D9-6588-865C-C915-FE0128D609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79E7A76-A9AB-A478-8C27-3724C6C77A2B}"/>
              </a:ext>
            </a:extLst>
          </p:cNvPr>
          <p:cNvSpPr>
            <a:spLocks noGrp="1"/>
          </p:cNvSpPr>
          <p:nvPr>
            <p:ph type="dt" sz="half" idx="10"/>
          </p:nvPr>
        </p:nvSpPr>
        <p:spPr/>
        <p:txBody>
          <a:bodyPr/>
          <a:lstStyle/>
          <a:p>
            <a:fld id="{67F45AC6-C491-4585-A584-9CE2AF7D5500}" type="datetime1">
              <a:rPr lang="en-US" smtClean="0"/>
              <a:t>10/7/2026</a:t>
            </a:fld>
            <a:endParaRPr lang="en-US"/>
          </a:p>
        </p:txBody>
      </p:sp>
      <p:sp>
        <p:nvSpPr>
          <p:cNvPr id="6" name="Footer Placeholder 5">
            <a:extLst>
              <a:ext uri="{FF2B5EF4-FFF2-40B4-BE49-F238E27FC236}">
                <a16:creationId xmlns:a16="http://schemas.microsoft.com/office/drawing/2014/main" id="{3B12791A-F29B-D4C2-5302-E7C65F7C5AB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5688B8F-7ADA-0118-6604-2FCF7B3F72E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7126231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57EA1-3960-855C-3E34-7CEEA12992D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3593137-0BC7-3DD5-7F4F-17C1802FCA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CA0462-F5D4-E992-41FC-C6A2A96A7B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273067A-3430-4ED2-82E6-1ED8C9C898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06D8BE-D10D-179B-9DFA-C58A18BB7A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44225BB-D2C4-E0D7-55E3-5762E2F7EDDE}"/>
              </a:ext>
            </a:extLst>
          </p:cNvPr>
          <p:cNvSpPr>
            <a:spLocks noGrp="1"/>
          </p:cNvSpPr>
          <p:nvPr>
            <p:ph type="dt" sz="half" idx="10"/>
          </p:nvPr>
        </p:nvSpPr>
        <p:spPr/>
        <p:txBody>
          <a:bodyPr/>
          <a:lstStyle/>
          <a:p>
            <a:fld id="{67F45AC6-C491-4585-A584-9CE2AF7D5500}" type="datetime1">
              <a:rPr lang="en-US" smtClean="0"/>
              <a:t>10/7/2026</a:t>
            </a:fld>
            <a:endParaRPr lang="en-US"/>
          </a:p>
        </p:txBody>
      </p:sp>
      <p:sp>
        <p:nvSpPr>
          <p:cNvPr id="8" name="Footer Placeholder 7">
            <a:extLst>
              <a:ext uri="{FF2B5EF4-FFF2-40B4-BE49-F238E27FC236}">
                <a16:creationId xmlns:a16="http://schemas.microsoft.com/office/drawing/2014/main" id="{98487CE2-1DE9-A51D-99EB-6074B724FA0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222D3D3-76B0-11D0-135F-BC1BA90649B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1111701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65C8A-846D-6110-E4F8-D2E16075280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8A2FA2E-4A14-91CF-895C-0043C4A0970A}"/>
              </a:ext>
            </a:extLst>
          </p:cNvPr>
          <p:cNvSpPr>
            <a:spLocks noGrp="1"/>
          </p:cNvSpPr>
          <p:nvPr>
            <p:ph type="dt" sz="half" idx="10"/>
          </p:nvPr>
        </p:nvSpPr>
        <p:spPr/>
        <p:txBody>
          <a:bodyPr/>
          <a:lstStyle/>
          <a:p>
            <a:fld id="{2D6B226B-77A6-410C-9796-083F278E0125}" type="datetime1">
              <a:rPr lang="en-US" smtClean="0"/>
              <a:t>10/7/2026</a:t>
            </a:fld>
            <a:endParaRPr lang="en-US"/>
          </a:p>
        </p:txBody>
      </p:sp>
      <p:sp>
        <p:nvSpPr>
          <p:cNvPr id="4" name="Footer Placeholder 3">
            <a:extLst>
              <a:ext uri="{FF2B5EF4-FFF2-40B4-BE49-F238E27FC236}">
                <a16:creationId xmlns:a16="http://schemas.microsoft.com/office/drawing/2014/main" id="{5A259D04-EC1C-7760-94FE-458D369295C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3C1D83E-25F2-6AEA-5A87-AAE8496F62F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60201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171218-F768-231F-25AB-42F4ABF90B38}"/>
              </a:ext>
            </a:extLst>
          </p:cNvPr>
          <p:cNvSpPr>
            <a:spLocks noGrp="1"/>
          </p:cNvSpPr>
          <p:nvPr>
            <p:ph type="dt" sz="half" idx="10"/>
          </p:nvPr>
        </p:nvSpPr>
        <p:spPr/>
        <p:txBody>
          <a:bodyPr/>
          <a:lstStyle/>
          <a:p>
            <a:fld id="{67F45AC6-C491-4585-A584-9CE2AF7D5500}" type="datetime1">
              <a:rPr lang="en-US" smtClean="0"/>
              <a:t>10/7/2026</a:t>
            </a:fld>
            <a:endParaRPr lang="en-US"/>
          </a:p>
        </p:txBody>
      </p:sp>
      <p:sp>
        <p:nvSpPr>
          <p:cNvPr id="3" name="Footer Placeholder 2">
            <a:extLst>
              <a:ext uri="{FF2B5EF4-FFF2-40B4-BE49-F238E27FC236}">
                <a16:creationId xmlns:a16="http://schemas.microsoft.com/office/drawing/2014/main" id="{3152D8A8-CA71-07D6-2CA2-A0355EE5AB3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0264D1C-2CE8-9493-0B25-22D8F2A77AE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7798116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F77EB-64A1-0503-6017-ED06DC6BE0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E783E1F-EAF5-4BC5-8B04-C9FCCB24C4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36460FC-B8A5-A8C8-9552-421D4F7F43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198BE-AFAE-E591-FBC8-6BB1AC9AE6FF}"/>
              </a:ext>
            </a:extLst>
          </p:cNvPr>
          <p:cNvSpPr>
            <a:spLocks noGrp="1"/>
          </p:cNvSpPr>
          <p:nvPr>
            <p:ph type="dt" sz="half" idx="10"/>
          </p:nvPr>
        </p:nvSpPr>
        <p:spPr/>
        <p:txBody>
          <a:bodyPr/>
          <a:lstStyle/>
          <a:p>
            <a:fld id="{67F45AC6-C491-4585-A584-9CE2AF7D5500}" type="datetime1">
              <a:rPr lang="en-US" smtClean="0"/>
              <a:t>10/7/2026</a:t>
            </a:fld>
            <a:endParaRPr lang="en-US"/>
          </a:p>
        </p:txBody>
      </p:sp>
      <p:sp>
        <p:nvSpPr>
          <p:cNvPr id="6" name="Footer Placeholder 5">
            <a:extLst>
              <a:ext uri="{FF2B5EF4-FFF2-40B4-BE49-F238E27FC236}">
                <a16:creationId xmlns:a16="http://schemas.microsoft.com/office/drawing/2014/main" id="{512DE16A-F927-74A9-D96C-DA82E31FB8B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FDDE8CF-09E9-A4FB-1BD9-4BA7AC16C89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0485636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A3A87-70E6-B9FA-8D2D-E2245E9ADB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7B6E9A3-6F9E-C48B-1F79-CEA1FF6FAADD}"/>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76E4F5E-FDBB-CABF-9593-F10DF8A24E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869AFE-6F9D-CA53-C817-24A3808DD485}"/>
              </a:ext>
            </a:extLst>
          </p:cNvPr>
          <p:cNvSpPr>
            <a:spLocks noGrp="1"/>
          </p:cNvSpPr>
          <p:nvPr>
            <p:ph type="dt" sz="half" idx="10"/>
          </p:nvPr>
        </p:nvSpPr>
        <p:spPr/>
        <p:txBody>
          <a:bodyPr/>
          <a:lstStyle/>
          <a:p>
            <a:fld id="{67F45AC6-C491-4585-A584-9CE2AF7D5500}" type="datetime1">
              <a:rPr lang="en-US" smtClean="0"/>
              <a:t>10/7/2026</a:t>
            </a:fld>
            <a:endParaRPr lang="en-US"/>
          </a:p>
        </p:txBody>
      </p:sp>
      <p:sp>
        <p:nvSpPr>
          <p:cNvPr id="6" name="Footer Placeholder 5">
            <a:extLst>
              <a:ext uri="{FF2B5EF4-FFF2-40B4-BE49-F238E27FC236}">
                <a16:creationId xmlns:a16="http://schemas.microsoft.com/office/drawing/2014/main" id="{ECE47323-50E9-C8F0-928C-300ECA3B63E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B43B474-DEAE-FD40-1D58-F350414507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280719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EB164-4CB9-6C10-DAD2-0BB2D5ACD06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515BF79-2603-C085-CBF2-F077FDDCA7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89B0E1-A3FE-C3E8-F36F-450AAF529D6A}"/>
              </a:ext>
            </a:extLst>
          </p:cNvPr>
          <p:cNvSpPr>
            <a:spLocks noGrp="1"/>
          </p:cNvSpPr>
          <p:nvPr>
            <p:ph type="dt" sz="half" idx="10"/>
          </p:nvPr>
        </p:nvSpPr>
        <p:spPr/>
        <p:txBody>
          <a:bodyPr/>
          <a:lstStyle/>
          <a:p>
            <a:fld id="{67F45AC6-C491-4585-A584-9CE2AF7D5500}" type="datetime1">
              <a:rPr lang="en-US" smtClean="0"/>
              <a:t>10/7/2026</a:t>
            </a:fld>
            <a:endParaRPr lang="en-US"/>
          </a:p>
        </p:txBody>
      </p:sp>
      <p:sp>
        <p:nvSpPr>
          <p:cNvPr id="5" name="Footer Placeholder 4">
            <a:extLst>
              <a:ext uri="{FF2B5EF4-FFF2-40B4-BE49-F238E27FC236}">
                <a16:creationId xmlns:a16="http://schemas.microsoft.com/office/drawing/2014/main" id="{06C27BB2-59FA-148D-65A9-1A78E8BA162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1D4BCBE-1A21-4C0E-2628-7CC6F3AC43F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609798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19AA00-1244-C82F-AC84-646D0A974A9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56C4FF9-2F24-C250-BD87-98C2A761E2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D8EAE6-838A-62A1-6C67-FF1712589C2A}"/>
              </a:ext>
            </a:extLst>
          </p:cNvPr>
          <p:cNvSpPr>
            <a:spLocks noGrp="1"/>
          </p:cNvSpPr>
          <p:nvPr>
            <p:ph type="dt" sz="half" idx="10"/>
          </p:nvPr>
        </p:nvSpPr>
        <p:spPr/>
        <p:txBody>
          <a:bodyPr/>
          <a:lstStyle/>
          <a:p>
            <a:fld id="{67F45AC6-C491-4585-A584-9CE2AF7D5500}" type="datetime1">
              <a:rPr lang="en-US" smtClean="0"/>
              <a:t>10/7/2026</a:t>
            </a:fld>
            <a:endParaRPr lang="en-US"/>
          </a:p>
        </p:txBody>
      </p:sp>
      <p:sp>
        <p:nvSpPr>
          <p:cNvPr id="5" name="Footer Placeholder 4">
            <a:extLst>
              <a:ext uri="{FF2B5EF4-FFF2-40B4-BE49-F238E27FC236}">
                <a16:creationId xmlns:a16="http://schemas.microsoft.com/office/drawing/2014/main" id="{5CEC52FE-01CC-8F61-7D81-826D99662BC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ACDA11-9EF1-14E2-2016-76A3F72EEC8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8368959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 y="6174463"/>
            <a:ext cx="5891134" cy="654839"/>
          </a:xfrm>
        </p:spPr>
        <p:txBody>
          <a:bodyPr vert="horz" lIns="91440" tIns="45720" rIns="91440" bIns="45720" rtlCol="0" anchor="b">
            <a:normAutofit/>
          </a:bodyPr>
          <a:lstStyle>
            <a:lvl1pPr>
              <a:defRPr lang="en-US"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AA3F14EE-EFB3-D2DC-CEAA-621D66627158}"/>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7D33E0DC-DE5C-286F-36BD-6985F4A6C3DB}"/>
              </a:ext>
            </a:extLst>
          </p:cNvPr>
          <p:cNvSpPr>
            <a:spLocks noGrp="1"/>
          </p:cNvSpPr>
          <p:nvPr>
            <p:ph type="dt" sz="half" idx="10"/>
          </p:nvPr>
        </p:nvSpPr>
        <p:spPr/>
        <p:txBody>
          <a:bodyPr/>
          <a:lstStyle/>
          <a:p>
            <a:fld id="{67F45AC6-C491-4585-A584-9CE2AF7D5500}" type="datetime1">
              <a:rPr lang="en-US" smtClean="0"/>
              <a:t>10/7/2026</a:t>
            </a:fld>
            <a:endParaRPr lang="en-US"/>
          </a:p>
        </p:txBody>
      </p:sp>
      <p:sp>
        <p:nvSpPr>
          <p:cNvPr id="10" name="Slide Number Placeholder 9">
            <a:extLst>
              <a:ext uri="{FF2B5EF4-FFF2-40B4-BE49-F238E27FC236}">
                <a16:creationId xmlns:a16="http://schemas.microsoft.com/office/drawing/2014/main" id="{1207AF81-9CDB-689F-CE00-62257104ECAA}"/>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6" name="Title 5">
            <a:extLst>
              <a:ext uri="{FF2B5EF4-FFF2-40B4-BE49-F238E27FC236}">
                <a16:creationId xmlns:a16="http://schemas.microsoft.com/office/drawing/2014/main" id="{570B1373-40A5-190F-BE9F-8FC310F7B0D2}"/>
              </a:ext>
            </a:extLst>
          </p:cNvPr>
          <p:cNvSpPr>
            <a:spLocks noGrp="1"/>
          </p:cNvSpPr>
          <p:nvPr>
            <p:ph type="title"/>
          </p:nvPr>
        </p:nvSpPr>
        <p:spPr>
          <a:xfrm>
            <a:off x="-18288" y="2159632"/>
            <a:ext cx="9683496" cy="3776472"/>
          </a:xfrm>
        </p:spPr>
        <p:txBody>
          <a:bodyPr anchor="b"/>
          <a:lstStyle/>
          <a:p>
            <a:r>
              <a:rPr lang="en-US"/>
              <a:t>Click to edit Master title style</a:t>
            </a:r>
          </a:p>
        </p:txBody>
      </p:sp>
    </p:spTree>
    <p:extLst>
      <p:ext uri="{BB962C8B-B14F-4D97-AF65-F5344CB8AC3E}">
        <p14:creationId xmlns:p14="http://schemas.microsoft.com/office/powerpoint/2010/main" val="448692201"/>
      </p:ext>
    </p:extLst>
  </p:cSld>
  <p:clrMapOvr>
    <a:masterClrMapping/>
  </p:clrMapOvr>
  <p:hf sldNum="0"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67F45AC6-C491-4585-A584-9CE2AF7D5500}" type="datetime1">
              <a:rPr lang="en-US" smtClean="0"/>
              <a:t>10/7/2026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229714350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EBB1AC-B19E-DD19-42B3-45BDCD5058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6CCBC5F-701B-C460-1554-217496C2D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BE0A3B-9876-5D19-2946-525B651807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F45AC6-C491-4585-A584-9CE2AF7D5500}" type="datetime1">
              <a:rPr lang="en-US" smtClean="0"/>
              <a:t>10/7/2026</a:t>
            </a:fld>
            <a:endParaRPr lang="en-US"/>
          </a:p>
        </p:txBody>
      </p:sp>
      <p:sp>
        <p:nvSpPr>
          <p:cNvPr id="5" name="Footer Placeholder 4">
            <a:extLst>
              <a:ext uri="{FF2B5EF4-FFF2-40B4-BE49-F238E27FC236}">
                <a16:creationId xmlns:a16="http://schemas.microsoft.com/office/drawing/2014/main" id="{06ABA7EA-5598-5139-4405-6776C00B5C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CAB0ECB7-AEE7-B319-EBDA-35E29247CC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41517973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5DC1ED-E93D-7DB1-63E8-FC7418931762}"/>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a:solidFill>
                  <a:srgbClr val="FFFFFF"/>
                </a:solidFill>
                <a:latin typeface="+mj-lt"/>
                <a:ea typeface="+mj-ea"/>
                <a:cs typeface="+mj-cs"/>
              </a:rPr>
              <a:t>EAL at Cotteridge Primary School</a:t>
            </a:r>
          </a:p>
        </p:txBody>
      </p:sp>
      <p:pic>
        <p:nvPicPr>
          <p:cNvPr id="6" name="Picture 5">
            <a:extLst>
              <a:ext uri="{FF2B5EF4-FFF2-40B4-BE49-F238E27FC236}">
                <a16:creationId xmlns:a16="http://schemas.microsoft.com/office/drawing/2014/main" id="{9D005894-55CB-D735-B0B4-34AB7BFADF36}"/>
              </a:ext>
            </a:extLst>
          </p:cNvPr>
          <p:cNvPicPr>
            <a:picLocks noChangeAspect="1"/>
          </p:cNvPicPr>
          <p:nvPr/>
        </p:nvPicPr>
        <p:blipFill>
          <a:blip r:embed="rId2"/>
          <a:stretch>
            <a:fillRect/>
          </a:stretch>
        </p:blipFill>
        <p:spPr>
          <a:xfrm>
            <a:off x="0" y="2325425"/>
            <a:ext cx="12192000" cy="3205729"/>
          </a:xfrm>
          <a:prstGeom prst="rect">
            <a:avLst/>
          </a:prstGeom>
        </p:spPr>
      </p:pic>
    </p:spTree>
    <p:extLst>
      <p:ext uri="{BB962C8B-B14F-4D97-AF65-F5344CB8AC3E}">
        <p14:creationId xmlns:p14="http://schemas.microsoft.com/office/powerpoint/2010/main" val="383254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A3EB80-5D21-AF62-D251-6AD75699BF71}"/>
              </a:ext>
            </a:extLst>
          </p:cNvPr>
          <p:cNvSpPr>
            <a:spLocks noGrp="1"/>
          </p:cNvSpPr>
          <p:nvPr>
            <p:ph type="title"/>
          </p:nvPr>
        </p:nvSpPr>
        <p:spPr>
          <a:xfrm>
            <a:off x="1371599" y="294538"/>
            <a:ext cx="9895951" cy="1033669"/>
          </a:xfrm>
        </p:spPr>
        <p:txBody>
          <a:bodyPr vert="horz" lIns="91440" tIns="45720" rIns="91440" bIns="45720" rtlCol="0" anchor="ctr">
            <a:normAutofit/>
          </a:bodyPr>
          <a:lstStyle/>
          <a:p>
            <a:pPr marL="228600" indent="-228600"/>
            <a:r>
              <a:rPr lang="en-US" sz="4000" kern="1200">
                <a:solidFill>
                  <a:srgbClr val="FFFFFF"/>
                </a:solidFill>
                <a:latin typeface="+mj-lt"/>
                <a:ea typeface="+mj-ea"/>
                <a:cs typeface="+mj-cs"/>
              </a:rPr>
              <a:t>EAL Provision at Cotteridge Primary School</a:t>
            </a:r>
          </a:p>
        </p:txBody>
      </p:sp>
      <p:sp>
        <p:nvSpPr>
          <p:cNvPr id="3" name="Content Placeholder 2">
            <a:extLst>
              <a:ext uri="{FF2B5EF4-FFF2-40B4-BE49-F238E27FC236}">
                <a16:creationId xmlns:a16="http://schemas.microsoft.com/office/drawing/2014/main" id="{01C2137C-3BC3-F9DF-A1A1-1C56BD7D260F}"/>
              </a:ext>
            </a:extLst>
          </p:cNvPr>
          <p:cNvSpPr>
            <a:spLocks noGrp="1"/>
          </p:cNvSpPr>
          <p:nvPr>
            <p:ph idx="1"/>
          </p:nvPr>
        </p:nvSpPr>
        <p:spPr>
          <a:xfrm>
            <a:off x="1371599" y="1885278"/>
            <a:ext cx="9724031" cy="4678183"/>
          </a:xfrm>
        </p:spPr>
        <p:txBody>
          <a:bodyPr vert="horz" lIns="91440" tIns="45720" rIns="91440" bIns="45720" rtlCol="0" anchor="ctr">
            <a:normAutofit fontScale="85000" lnSpcReduction="20000"/>
          </a:bodyPr>
          <a:lstStyle/>
          <a:p>
            <a:pPr marL="0" indent="0">
              <a:buNone/>
            </a:pPr>
            <a:endParaRPr lang="en-US" sz="1900" dirty="0"/>
          </a:p>
          <a:p>
            <a:r>
              <a:rPr lang="en-US" sz="2400" dirty="0"/>
              <a:t>At Cotteridge Primary School, we are incredibly proud of our diverse community, with over 30 different home languages spoken by our families. We use the Birmingham Ordinarily Available Guidance (OAG) as our framework for assessing and supporting all our EAL learners, ensuring a consistent and evidence-based approach to meeting their needs. </a:t>
            </a:r>
          </a:p>
          <a:p>
            <a:r>
              <a:rPr lang="en-US" sz="2400" dirty="0"/>
              <a:t>Our teachers adapt their teaching to provide appropriate scaffolding and visual supports, enabling EAL pupils to access the curriculum and engage with learning alongside their peers. This includes the use of visual aids, graphic vocabulary banks, and modelled examples to support language development and comprehension across all curriculum areas. </a:t>
            </a:r>
          </a:p>
          <a:p>
            <a:r>
              <a:rPr lang="en-US" sz="2400" dirty="0"/>
              <a:t>We actively celebrate and embrace the linguistic and cultural diversity within our school through initiatives such as our annual Diversity Week, 'Bring a Dish' events where families share food from their home cultures, and regular parent coffee mornings that provide support and build strong relationships with our families. </a:t>
            </a:r>
          </a:p>
          <a:p>
            <a:r>
              <a:rPr lang="en-US" sz="2400" dirty="0"/>
              <a:t>We </a:t>
            </a:r>
            <a:r>
              <a:rPr lang="en-US" sz="2400" dirty="0" err="1"/>
              <a:t>recognise</a:t>
            </a:r>
            <a:r>
              <a:rPr lang="en-US" sz="2400" dirty="0"/>
              <a:t> that our EAL pupils' home languages and cultural backgrounds are valuable assets, and we work to ensure that all families feel welcomed, valued, and included in our school community.</a:t>
            </a:r>
          </a:p>
          <a:p>
            <a:endParaRPr lang="en-US" sz="1400" dirty="0"/>
          </a:p>
        </p:txBody>
      </p:sp>
    </p:spTree>
    <p:extLst>
      <p:ext uri="{BB962C8B-B14F-4D97-AF65-F5344CB8AC3E}">
        <p14:creationId xmlns:p14="http://schemas.microsoft.com/office/powerpoint/2010/main" val="3901617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64655E-12BA-5E79-A2F7-BAD5ECF13B60}"/>
              </a:ext>
            </a:extLst>
          </p:cNvPr>
          <p:cNvSpPr>
            <a:spLocks noGrp="1"/>
          </p:cNvSpPr>
          <p:nvPr>
            <p:ph type="title"/>
          </p:nvPr>
        </p:nvSpPr>
        <p:spPr>
          <a:xfrm>
            <a:off x="1371599" y="294538"/>
            <a:ext cx="9895951" cy="1033669"/>
          </a:xfrm>
        </p:spPr>
        <p:txBody>
          <a:bodyPr vert="horz" lIns="91440" tIns="45720" rIns="91440" bIns="45720" rtlCol="0" anchor="ctr">
            <a:normAutofit/>
          </a:bodyPr>
          <a:lstStyle/>
          <a:p>
            <a:r>
              <a:rPr lang="en-US" sz="4000" kern="1200">
                <a:solidFill>
                  <a:srgbClr val="FFFFFF"/>
                </a:solidFill>
                <a:latin typeface="+mj-lt"/>
                <a:ea typeface="+mj-ea"/>
                <a:cs typeface="+mj-cs"/>
              </a:rPr>
              <a:t>What is the OAG?</a:t>
            </a:r>
          </a:p>
        </p:txBody>
      </p:sp>
      <p:sp>
        <p:nvSpPr>
          <p:cNvPr id="3" name="Content Placeholder 2">
            <a:extLst>
              <a:ext uri="{FF2B5EF4-FFF2-40B4-BE49-F238E27FC236}">
                <a16:creationId xmlns:a16="http://schemas.microsoft.com/office/drawing/2014/main" id="{4FCCADD8-A2E5-B177-F9B7-C1E290F45C0D}"/>
              </a:ext>
            </a:extLst>
          </p:cNvPr>
          <p:cNvSpPr>
            <a:spLocks noGrp="1"/>
          </p:cNvSpPr>
          <p:nvPr>
            <p:ph idx="1"/>
          </p:nvPr>
        </p:nvSpPr>
        <p:spPr>
          <a:xfrm>
            <a:off x="1371599" y="2318196"/>
            <a:ext cx="9724031" cy="4097117"/>
          </a:xfrm>
        </p:spPr>
        <p:txBody>
          <a:bodyPr vert="horz" lIns="91440" tIns="45720" rIns="91440" bIns="45720" rtlCol="0" anchor="ctr">
            <a:normAutofit fontScale="92500"/>
          </a:bodyPr>
          <a:lstStyle/>
          <a:p>
            <a:r>
              <a:rPr lang="en-US" sz="2400" b="1" dirty="0"/>
              <a:t>What is the OAG?</a:t>
            </a:r>
          </a:p>
          <a:p>
            <a:r>
              <a:rPr lang="en-US" sz="2400" dirty="0"/>
              <a:t>The Birmingham OAG is a graduated response framework that describes the support that should be "ordinarily available" to </a:t>
            </a:r>
            <a:r>
              <a:rPr lang="en-US" sz="2400" b="1" dirty="0"/>
              <a:t>all pupils</a:t>
            </a:r>
            <a:r>
              <a:rPr lang="en-US" sz="2400" dirty="0"/>
              <a:t> in Birmingham schools. It's designed to help schools provide appropriate support at different levels of need across the whole school population.</a:t>
            </a:r>
          </a:p>
          <a:p>
            <a:r>
              <a:rPr lang="en-US" sz="2400" dirty="0"/>
              <a:t>The framework typically works on a tiered approach:</a:t>
            </a:r>
          </a:p>
          <a:p>
            <a:pPr lvl="0"/>
            <a:r>
              <a:rPr lang="en-US" sz="2400" b="1" dirty="0"/>
              <a:t>Universal provision</a:t>
            </a:r>
            <a:r>
              <a:rPr lang="en-US" sz="2400" dirty="0"/>
              <a:t> - high-quality teaching and support for all pupils</a:t>
            </a:r>
          </a:p>
          <a:p>
            <a:pPr lvl="0"/>
            <a:r>
              <a:rPr lang="en-US" sz="2400" b="1" dirty="0"/>
              <a:t>Targeted provision</a:t>
            </a:r>
            <a:r>
              <a:rPr lang="en-US" sz="2400" dirty="0"/>
              <a:t> - additional support for pupils who need it (this could include EAL learners, pupils falling behind, or those with emerging needs)</a:t>
            </a:r>
          </a:p>
          <a:p>
            <a:pPr lvl="0"/>
            <a:r>
              <a:rPr lang="en-US" sz="2400" b="1" dirty="0"/>
              <a:t>Specialist provision</a:t>
            </a:r>
            <a:r>
              <a:rPr lang="en-US" sz="2400" dirty="0"/>
              <a:t> - more intensive support for pupils with significant needs </a:t>
            </a:r>
          </a:p>
        </p:txBody>
      </p:sp>
    </p:spTree>
    <p:extLst>
      <p:ext uri="{BB962C8B-B14F-4D97-AF65-F5344CB8AC3E}">
        <p14:creationId xmlns:p14="http://schemas.microsoft.com/office/powerpoint/2010/main" val="355375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C7DE2BE-FB96-DF9A-B6F8-8D1C8F8E106F}"/>
              </a:ext>
            </a:extLst>
          </p:cNvPr>
          <p:cNvPicPr>
            <a:picLocks noChangeAspect="1"/>
          </p:cNvPicPr>
          <p:nvPr/>
        </p:nvPicPr>
        <p:blipFill>
          <a:blip r:embed="rId2"/>
          <a:stretch>
            <a:fillRect/>
          </a:stretch>
        </p:blipFill>
        <p:spPr>
          <a:xfrm>
            <a:off x="1080387" y="94784"/>
            <a:ext cx="10031225" cy="6668431"/>
          </a:xfrm>
          <a:prstGeom prst="rect">
            <a:avLst/>
          </a:prstGeom>
        </p:spPr>
      </p:pic>
    </p:spTree>
    <p:extLst>
      <p:ext uri="{BB962C8B-B14F-4D97-AF65-F5344CB8AC3E}">
        <p14:creationId xmlns:p14="http://schemas.microsoft.com/office/powerpoint/2010/main" val="3556359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283C3B5-8B23-237D-0AFE-0B39288CA635}"/>
              </a:ext>
            </a:extLst>
          </p:cNvPr>
          <p:cNvPicPr>
            <a:picLocks noChangeAspect="1"/>
          </p:cNvPicPr>
          <p:nvPr/>
        </p:nvPicPr>
        <p:blipFill>
          <a:blip r:embed="rId2"/>
          <a:stretch>
            <a:fillRect/>
          </a:stretch>
        </p:blipFill>
        <p:spPr>
          <a:xfrm>
            <a:off x="1256685" y="0"/>
            <a:ext cx="9678629" cy="6858000"/>
          </a:xfrm>
          <a:prstGeom prst="rect">
            <a:avLst/>
          </a:prstGeom>
        </p:spPr>
      </p:pic>
    </p:spTree>
    <p:extLst>
      <p:ext uri="{BB962C8B-B14F-4D97-AF65-F5344CB8AC3E}">
        <p14:creationId xmlns:p14="http://schemas.microsoft.com/office/powerpoint/2010/main" val="2222545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6993C2A-8E6D-1149-FD6B-2F9CBDAF8E26}"/>
              </a:ext>
            </a:extLst>
          </p:cNvPr>
          <p:cNvSpPr>
            <a:spLocks noGrp="1"/>
          </p:cNvSpPr>
          <p:nvPr>
            <p:ph type="title"/>
          </p:nvPr>
        </p:nvSpPr>
        <p:spPr>
          <a:xfrm>
            <a:off x="660041" y="2767106"/>
            <a:ext cx="2880828" cy="3071906"/>
          </a:xfrm>
        </p:spPr>
        <p:txBody>
          <a:bodyPr vert="horz" lIns="91440" tIns="45720" rIns="91440" bIns="45720" rtlCol="0">
            <a:normAutofit/>
          </a:bodyPr>
          <a:lstStyle/>
          <a:p>
            <a:r>
              <a:rPr lang="en-US" sz="4000" kern="1200">
                <a:solidFill>
                  <a:srgbClr val="FFFFFF"/>
                </a:solidFill>
                <a:latin typeface="+mj-lt"/>
                <a:ea typeface="+mj-ea"/>
                <a:cs typeface="+mj-cs"/>
              </a:rPr>
              <a:t>How we support our EAL pupils at Cotteridge</a:t>
            </a:r>
          </a:p>
        </p:txBody>
      </p:sp>
      <p:pic>
        <p:nvPicPr>
          <p:cNvPr id="5" name="Content Placeholder 4">
            <a:extLst>
              <a:ext uri="{FF2B5EF4-FFF2-40B4-BE49-F238E27FC236}">
                <a16:creationId xmlns:a16="http://schemas.microsoft.com/office/drawing/2014/main" id="{4A099340-6A45-D082-AA6C-56611976C660}"/>
              </a:ext>
            </a:extLst>
          </p:cNvPr>
          <p:cNvPicPr>
            <a:picLocks noGrp="1" noChangeAspect="1"/>
          </p:cNvPicPr>
          <p:nvPr>
            <p:ph idx="1"/>
          </p:nvPr>
        </p:nvPicPr>
        <p:blipFill>
          <a:blip r:embed="rId2"/>
          <a:stretch>
            <a:fillRect/>
          </a:stretch>
        </p:blipFill>
        <p:spPr>
          <a:xfrm>
            <a:off x="4502428" y="1035471"/>
            <a:ext cx="7225748" cy="4787058"/>
          </a:xfrm>
          <a:prstGeom prst="rect">
            <a:avLst/>
          </a:prstGeom>
        </p:spPr>
      </p:pic>
    </p:spTree>
    <p:extLst>
      <p:ext uri="{BB962C8B-B14F-4D97-AF65-F5344CB8AC3E}">
        <p14:creationId xmlns:p14="http://schemas.microsoft.com/office/powerpoint/2010/main" val="1830511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7E5B89A-DDEC-3C0B-29BF-68869451445F}"/>
              </a:ext>
            </a:extLst>
          </p:cNvPr>
          <p:cNvPicPr>
            <a:picLocks noChangeAspect="1"/>
          </p:cNvPicPr>
          <p:nvPr/>
        </p:nvPicPr>
        <p:blipFill>
          <a:blip r:embed="rId2"/>
          <a:stretch>
            <a:fillRect/>
          </a:stretch>
        </p:blipFill>
        <p:spPr>
          <a:xfrm>
            <a:off x="972206" y="457200"/>
            <a:ext cx="10247588" cy="5943600"/>
          </a:xfrm>
          <a:prstGeom prst="rect">
            <a:avLst/>
          </a:prstGeom>
        </p:spPr>
      </p:pic>
    </p:spTree>
    <p:extLst>
      <p:ext uri="{BB962C8B-B14F-4D97-AF65-F5344CB8AC3E}">
        <p14:creationId xmlns:p14="http://schemas.microsoft.com/office/powerpoint/2010/main" val="2073078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EE567C5-430C-6D8E-4767-ED53B73A6BBD}"/>
              </a:ext>
            </a:extLst>
          </p:cNvPr>
          <p:cNvPicPr>
            <a:picLocks noChangeAspect="1"/>
          </p:cNvPicPr>
          <p:nvPr/>
        </p:nvPicPr>
        <p:blipFill>
          <a:blip r:embed="rId2"/>
          <a:stretch>
            <a:fillRect/>
          </a:stretch>
        </p:blipFill>
        <p:spPr>
          <a:xfrm>
            <a:off x="692726" y="457200"/>
            <a:ext cx="10806548" cy="5943600"/>
          </a:xfrm>
          <a:prstGeom prst="rect">
            <a:avLst/>
          </a:prstGeom>
        </p:spPr>
      </p:pic>
    </p:spTree>
    <p:extLst>
      <p:ext uri="{BB962C8B-B14F-4D97-AF65-F5344CB8AC3E}">
        <p14:creationId xmlns:p14="http://schemas.microsoft.com/office/powerpoint/2010/main" val="780387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A8CE840-2DDF-7695-D662-BBF933163C4C}"/>
              </a:ext>
            </a:extLst>
          </p:cNvPr>
          <p:cNvPicPr>
            <a:picLocks noChangeAspect="1"/>
          </p:cNvPicPr>
          <p:nvPr/>
        </p:nvPicPr>
        <p:blipFill>
          <a:blip r:embed="rId2"/>
          <a:stretch>
            <a:fillRect/>
          </a:stretch>
        </p:blipFill>
        <p:spPr>
          <a:xfrm>
            <a:off x="717177" y="457200"/>
            <a:ext cx="10757646" cy="5943600"/>
          </a:xfrm>
          <a:prstGeom prst="rect">
            <a:avLst/>
          </a:prstGeom>
        </p:spPr>
      </p:pic>
    </p:spTree>
    <p:extLst>
      <p:ext uri="{BB962C8B-B14F-4D97-AF65-F5344CB8AC3E}">
        <p14:creationId xmlns:p14="http://schemas.microsoft.com/office/powerpoint/2010/main" val="2723770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4257AFF-9B65-07D3-0937-318C0DF479E2}"/>
              </a:ext>
            </a:extLst>
          </p:cNvPr>
          <p:cNvPicPr>
            <a:picLocks noChangeAspect="1"/>
          </p:cNvPicPr>
          <p:nvPr/>
        </p:nvPicPr>
        <p:blipFill>
          <a:blip r:embed="rId2"/>
          <a:stretch>
            <a:fillRect/>
          </a:stretch>
        </p:blipFill>
        <p:spPr>
          <a:xfrm>
            <a:off x="717177" y="457200"/>
            <a:ext cx="10757646" cy="5943600"/>
          </a:xfrm>
          <a:prstGeom prst="rect">
            <a:avLst/>
          </a:prstGeom>
        </p:spPr>
      </p:pic>
    </p:spTree>
    <p:extLst>
      <p:ext uri="{BB962C8B-B14F-4D97-AF65-F5344CB8AC3E}">
        <p14:creationId xmlns:p14="http://schemas.microsoft.com/office/powerpoint/2010/main" val="383068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Rectangle 2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F388B7-5E1D-FCA3-DDF7-D227E7D0460A}"/>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a:solidFill>
                  <a:srgbClr val="FFFFFF"/>
                </a:solidFill>
              </a:rPr>
              <a:t>Supporting Your Child in School</a:t>
            </a:r>
            <a:br>
              <a:rPr lang="en-US" sz="4000">
                <a:solidFill>
                  <a:srgbClr val="FFFFFF"/>
                </a:solidFill>
              </a:rPr>
            </a:br>
            <a:endParaRPr lang="en-US" sz="4000">
              <a:solidFill>
                <a:srgbClr val="FFFFFF"/>
              </a:solidFill>
            </a:endParaRPr>
          </a:p>
        </p:txBody>
      </p:sp>
      <p:sp>
        <p:nvSpPr>
          <p:cNvPr id="4" name="TextBox 3">
            <a:extLst>
              <a:ext uri="{FF2B5EF4-FFF2-40B4-BE49-F238E27FC236}">
                <a16:creationId xmlns:a16="http://schemas.microsoft.com/office/drawing/2014/main" id="{15AA2F34-66F2-71A7-A2D1-D0AA6473E0D7}"/>
              </a:ext>
            </a:extLst>
          </p:cNvPr>
          <p:cNvSpPr txBox="1"/>
          <p:nvPr/>
        </p:nvSpPr>
        <p:spPr>
          <a:xfrm>
            <a:off x="4581727" y="649480"/>
            <a:ext cx="3025303" cy="5546047"/>
          </a:xfrm>
          <a:prstGeom prst="rect">
            <a:avLst/>
          </a:prstGeom>
        </p:spPr>
        <p:txBody>
          <a:bodyPr vert="horz" lIns="91440" tIns="45720" rIns="91440" bIns="45720" rtlCol="0" anchor="ctr">
            <a:normAutofit/>
          </a:bodyPr>
          <a:lstStyle/>
          <a:p>
            <a:pPr>
              <a:lnSpc>
                <a:spcPct val="90000"/>
              </a:lnSpc>
              <a:spcBef>
                <a:spcPts val="300"/>
              </a:spcBef>
              <a:spcAft>
                <a:spcPts val="300"/>
              </a:spcAft>
            </a:pPr>
            <a:endParaRPr lang="en-US" sz="2000" dirty="0">
              <a:effectLst/>
            </a:endParaRPr>
          </a:p>
          <a:p>
            <a:pPr>
              <a:lnSpc>
                <a:spcPct val="90000"/>
              </a:lnSpc>
              <a:spcBef>
                <a:spcPts val="300"/>
              </a:spcBef>
              <a:spcAft>
                <a:spcPts val="300"/>
              </a:spcAft>
            </a:pPr>
            <a:r>
              <a:rPr lang="en-US" sz="2800" dirty="0">
                <a:effectLst/>
              </a:rPr>
              <a:t>Academic success begins with emotional security. When children feel grounded at home, they adapt to unfamiliar classrooms with greater resilience.</a:t>
            </a:r>
          </a:p>
        </p:txBody>
      </p:sp>
      <p:pic>
        <p:nvPicPr>
          <p:cNvPr id="6" name="Picture 5">
            <a:extLst>
              <a:ext uri="{FF2B5EF4-FFF2-40B4-BE49-F238E27FC236}">
                <a16:creationId xmlns:a16="http://schemas.microsoft.com/office/drawing/2014/main" id="{2FB10E0F-D33B-437E-2DAF-01628D540F83}"/>
              </a:ext>
            </a:extLst>
          </p:cNvPr>
          <p:cNvPicPr>
            <a:picLocks noChangeAspect="1"/>
          </p:cNvPicPr>
          <p:nvPr/>
        </p:nvPicPr>
        <p:blipFill>
          <a:blip r:embed="rId2"/>
          <a:srcRect r="14038"/>
          <a:stretch>
            <a:fillRect/>
          </a:stretch>
        </p:blipFill>
        <p:spPr>
          <a:xfrm>
            <a:off x="8109502" y="10"/>
            <a:ext cx="4082498" cy="6857990"/>
          </a:xfrm>
          <a:prstGeom prst="rect">
            <a:avLst/>
          </a:prstGeom>
        </p:spPr>
      </p:pic>
    </p:spTree>
    <p:extLst>
      <p:ext uri="{BB962C8B-B14F-4D97-AF65-F5344CB8AC3E}">
        <p14:creationId xmlns:p14="http://schemas.microsoft.com/office/powerpoint/2010/main" val="1248015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E9FDBB9-27C1-6A61-7C62-A89B5790D39C}"/>
              </a:ext>
            </a:extLst>
          </p:cNvPr>
          <p:cNvPicPr>
            <a:picLocks noChangeAspect="1"/>
          </p:cNvPicPr>
          <p:nvPr/>
        </p:nvPicPr>
        <p:blipFill>
          <a:blip r:embed="rId2"/>
          <a:stretch>
            <a:fillRect/>
          </a:stretch>
        </p:blipFill>
        <p:spPr>
          <a:xfrm>
            <a:off x="346652" y="598716"/>
            <a:ext cx="11279291" cy="6260006"/>
          </a:xfrm>
          <a:prstGeom prst="rect">
            <a:avLst/>
          </a:prstGeom>
        </p:spPr>
      </p:pic>
      <p:sp>
        <p:nvSpPr>
          <p:cNvPr id="2" name="Oval 1">
            <a:extLst>
              <a:ext uri="{FF2B5EF4-FFF2-40B4-BE49-F238E27FC236}">
                <a16:creationId xmlns:a16="http://schemas.microsoft.com/office/drawing/2014/main" id="{A06404FC-CB92-2ECA-8E75-C32E81980B9E}"/>
              </a:ext>
            </a:extLst>
          </p:cNvPr>
          <p:cNvSpPr/>
          <p:nvPr/>
        </p:nvSpPr>
        <p:spPr>
          <a:xfrm>
            <a:off x="9966960" y="2880360"/>
            <a:ext cx="475488" cy="32918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33494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D02C2E4-3F9F-E979-6679-72FE1714B126}"/>
              </a:ext>
            </a:extLst>
          </p:cNvPr>
          <p:cNvPicPr>
            <a:picLocks noChangeAspect="1"/>
          </p:cNvPicPr>
          <p:nvPr/>
        </p:nvPicPr>
        <p:blipFill>
          <a:blip r:embed="rId2"/>
          <a:stretch>
            <a:fillRect/>
          </a:stretch>
        </p:blipFill>
        <p:spPr>
          <a:xfrm>
            <a:off x="1013480" y="1422400"/>
            <a:ext cx="10046406" cy="5475292"/>
          </a:xfrm>
          <a:prstGeom prst="rect">
            <a:avLst/>
          </a:prstGeom>
        </p:spPr>
      </p:pic>
    </p:spTree>
    <p:extLst>
      <p:ext uri="{BB962C8B-B14F-4D97-AF65-F5344CB8AC3E}">
        <p14:creationId xmlns:p14="http://schemas.microsoft.com/office/powerpoint/2010/main" val="3468784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16E2B5E-E037-31A6-C7D9-9BB52848EE69}"/>
              </a:ext>
            </a:extLst>
          </p:cNvPr>
          <p:cNvPicPr>
            <a:picLocks noChangeAspect="1"/>
          </p:cNvPicPr>
          <p:nvPr/>
        </p:nvPicPr>
        <p:blipFill>
          <a:blip r:embed="rId2"/>
          <a:stretch>
            <a:fillRect/>
          </a:stretch>
        </p:blipFill>
        <p:spPr>
          <a:xfrm>
            <a:off x="1001485" y="787154"/>
            <a:ext cx="10693401" cy="6069228"/>
          </a:xfrm>
          <a:prstGeom prst="rect">
            <a:avLst/>
          </a:prstGeom>
        </p:spPr>
      </p:pic>
    </p:spTree>
    <p:extLst>
      <p:ext uri="{BB962C8B-B14F-4D97-AF65-F5344CB8AC3E}">
        <p14:creationId xmlns:p14="http://schemas.microsoft.com/office/powerpoint/2010/main" val="4188322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5E0F87D-716C-CA0E-3C50-342908DD01DB}"/>
              </a:ext>
            </a:extLst>
          </p:cNvPr>
          <p:cNvPicPr>
            <a:picLocks noChangeAspect="1"/>
          </p:cNvPicPr>
          <p:nvPr/>
        </p:nvPicPr>
        <p:blipFill>
          <a:blip r:embed="rId2"/>
          <a:stretch>
            <a:fillRect/>
          </a:stretch>
        </p:blipFill>
        <p:spPr>
          <a:xfrm>
            <a:off x="1117600" y="1466698"/>
            <a:ext cx="9847126" cy="5391301"/>
          </a:xfrm>
          <a:prstGeom prst="rect">
            <a:avLst/>
          </a:prstGeom>
        </p:spPr>
      </p:pic>
    </p:spTree>
    <p:extLst>
      <p:ext uri="{BB962C8B-B14F-4D97-AF65-F5344CB8AC3E}">
        <p14:creationId xmlns:p14="http://schemas.microsoft.com/office/powerpoint/2010/main" val="1659845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596EAD8-2BE3-5452-D0E2-C0A82D0D81F1}"/>
              </a:ext>
            </a:extLst>
          </p:cNvPr>
          <p:cNvPicPr>
            <a:picLocks noChangeAspect="1"/>
          </p:cNvPicPr>
          <p:nvPr/>
        </p:nvPicPr>
        <p:blipFill>
          <a:blip r:embed="rId2"/>
          <a:stretch>
            <a:fillRect/>
          </a:stretch>
        </p:blipFill>
        <p:spPr>
          <a:xfrm>
            <a:off x="371703" y="572408"/>
            <a:ext cx="11022011" cy="6199880"/>
          </a:xfrm>
          <a:prstGeom prst="rect">
            <a:avLst/>
          </a:prstGeom>
        </p:spPr>
      </p:pic>
    </p:spTree>
    <p:extLst>
      <p:ext uri="{BB962C8B-B14F-4D97-AF65-F5344CB8AC3E}">
        <p14:creationId xmlns:p14="http://schemas.microsoft.com/office/powerpoint/2010/main" val="3694766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4EC6C7-6836-07BF-1289-7E3D0284D728}"/>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a:solidFill>
                  <a:srgbClr val="FFFFFF"/>
                </a:solidFill>
                <a:latin typeface="+mj-lt"/>
                <a:ea typeface="+mj-ea"/>
                <a:cs typeface="+mj-cs"/>
              </a:rPr>
              <a:t>Thank you!</a:t>
            </a:r>
          </a:p>
        </p:txBody>
      </p:sp>
      <p:pic>
        <p:nvPicPr>
          <p:cNvPr id="6" name="Graphic 5" descr="Smiling Face with No Fill">
            <a:extLst>
              <a:ext uri="{FF2B5EF4-FFF2-40B4-BE49-F238E27FC236}">
                <a16:creationId xmlns:a16="http://schemas.microsoft.com/office/drawing/2014/main" id="{FB740B53-1EF6-46FB-470A-064BCCE1BA6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869919" y="1966293"/>
            <a:ext cx="4452160" cy="4452160"/>
          </a:xfrm>
          <a:prstGeom prst="rect">
            <a:avLst/>
          </a:prstGeom>
        </p:spPr>
      </p:pic>
    </p:spTree>
    <p:extLst>
      <p:ext uri="{BB962C8B-B14F-4D97-AF65-F5344CB8AC3E}">
        <p14:creationId xmlns:p14="http://schemas.microsoft.com/office/powerpoint/2010/main" val="701804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nodeType="withEffect">
                                  <p:stCondLst>
                                    <p:cond delay="500"/>
                                  </p:stCondLst>
                                  <p:iterate>
                                    <p:tmPct val="10000"/>
                                  </p:iterate>
                                  <p:childTnLst>
                                    <p:set>
                                      <p:cBhvr>
                                        <p:cTn id="9" dur="1" fill="hold">
                                          <p:stCondLst>
                                            <p:cond delay="0"/>
                                          </p:stCondLst>
                                        </p:cTn>
                                        <p:tgtEl>
                                          <p:spTgt spid="6"/>
                                        </p:tgtEl>
                                        <p:attrNameLst>
                                          <p:attrName>style.visibility</p:attrName>
                                        </p:attrNameLst>
                                      </p:cBhvr>
                                      <p:to>
                                        <p:strVal val="visible"/>
                                      </p:to>
                                    </p:set>
                                    <p:animEffect transition="in" filter="fade">
                                      <p:cBhvr>
                                        <p:cTn id="10"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186</TotalTime>
  <Words>363</Words>
  <Application>Microsoft Office PowerPoint</Application>
  <PresentationFormat>Widescreen</PresentationFormat>
  <Paragraphs>19</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Aptos Display</vt:lpstr>
      <vt:lpstr>Arial</vt:lpstr>
      <vt:lpstr>Office Theme</vt:lpstr>
      <vt:lpstr>EAL at Cotteridge Primary School</vt:lpstr>
      <vt:lpstr>EAL Provision at Cotteridge Primary School</vt:lpstr>
      <vt:lpstr>What is the OAG?</vt:lpstr>
      <vt:lpstr>PowerPoint Presentation</vt:lpstr>
      <vt:lpstr>PowerPoint Presentation</vt:lpstr>
      <vt:lpstr>How we support our EAL pupils at Cotteridge</vt:lpstr>
      <vt:lpstr>PowerPoint Presentation</vt:lpstr>
      <vt:lpstr>PowerPoint Presentation</vt:lpstr>
      <vt:lpstr>PowerPoint Presentation</vt:lpstr>
      <vt:lpstr>PowerPoint Presentation</vt:lpstr>
      <vt:lpstr>Supporting Your Child in School </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Mrs V Tucker</dc:creator>
  <cp:lastModifiedBy>Mrs V Tucker</cp:lastModifiedBy>
  <cp:revision>6</cp:revision>
  <cp:lastPrinted>2026-10-07T08:12:43Z</cp:lastPrinted>
  <dcterms:created xsi:type="dcterms:W3CDTF">2026-10-02T07:27:44Z</dcterms:created>
  <dcterms:modified xsi:type="dcterms:W3CDTF">2026-10-07T09:34:47Z</dcterms:modified>
</cp:coreProperties>
</file>